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3" r:id="rId3"/>
    <p:sldId id="271" r:id="rId4"/>
    <p:sldId id="257" r:id="rId5"/>
    <p:sldId id="258" r:id="rId6"/>
    <p:sldId id="259" r:id="rId7"/>
    <p:sldId id="260" r:id="rId8"/>
    <p:sldId id="261" r:id="rId9"/>
    <p:sldId id="262" r:id="rId10"/>
    <p:sldId id="265" r:id="rId11"/>
    <p:sldId id="273" r:id="rId12"/>
    <p:sldId id="272" r:id="rId13"/>
    <p:sldId id="268" r:id="rId14"/>
    <p:sldId id="270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60"/>
  </p:normalViewPr>
  <p:slideViewPr>
    <p:cSldViewPr snapToGrid="0">
      <p:cViewPr varScale="1">
        <p:scale>
          <a:sx n="98" d="100"/>
          <a:sy n="98" d="100"/>
        </p:scale>
        <p:origin x="8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BE8CD-8B6E-4501-B3ED-0FBC2236B043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FBFFD-E711-4C89-B8F9-86E12E963E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744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344BF-D33A-409F-B333-1AD9F6CA2674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06481-B04D-4480-88CD-44B58FDBCC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41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06481-B04D-4480-88CD-44B58FDBCC3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1747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0FE6-0AA5-41CE-B0FD-0D01F491F8E9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355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6091F-9CC5-4D95-B891-525A40125B2D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541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706AD-56C7-48FE-95A0-52E5E88E6DB0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480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48F00-BBB0-46A5-82D7-E661A5CC88D8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429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7FC18-236F-4DFC-B8EA-35D075EEBBC2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595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6CB1D-8753-4FCC-803B-79B7411347ED}" type="datetime1">
              <a:rPr lang="ru-RU" smtClean="0"/>
              <a:t>21.05.2023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840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0C17C-73D9-44C9-998E-4FF1B6121477}" type="datetime1">
              <a:rPr lang="ru-RU" smtClean="0"/>
              <a:t>21.05.2023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40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61D9-B2BF-4788-AC84-5BCB5D531F80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251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7E75C-58F6-4C6F-B17B-CB5A829A1726}" type="datetime1">
              <a:rPr lang="ru-RU" smtClean="0"/>
              <a:t>21.05.2023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50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94F5F-D114-42EA-B2E1-3B8B00B193F6}" type="datetime1">
              <a:rPr lang="ru-RU" smtClean="0"/>
              <a:t>21.05.2023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0872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73CB9-D062-42CF-B930-600EE54BB155}" type="datetime1">
              <a:rPr lang="ru-RU" smtClean="0"/>
              <a:t>21.05.2023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432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DF9B0-99BE-4B9B-AD1D-1BF60A867437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D7686-1B83-44E5-9CEF-66A5D6A7B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208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49128" y="2592148"/>
            <a:ext cx="9144000" cy="2387600"/>
          </a:xfrm>
        </p:spPr>
        <p:txBody>
          <a:bodyPr>
            <a:noAutofit/>
          </a:bodyPr>
          <a:lstStyle/>
          <a:p>
            <a:r>
              <a:rPr lang="ru-RU" b="1" i="1" cap="all" dirty="0"/>
              <a:t>Информационная система поддержки деятельности туристического </a:t>
            </a:r>
            <a:r>
              <a:rPr lang="ru-RU" b="1" i="1" cap="all" dirty="0" smtClean="0"/>
              <a:t>агентства</a:t>
            </a:r>
            <a:endParaRPr lang="ru-RU" i="1" dirty="0"/>
          </a:p>
        </p:txBody>
      </p:sp>
      <p:sp>
        <p:nvSpPr>
          <p:cNvPr id="4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92505" y="5710686"/>
            <a:ext cx="4998781" cy="586597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ru-RU" sz="3000" i="1" dirty="0" err="1" smtClean="0">
                <a:latin typeface="ISOCPEUR" pitchFamily="34" charset="0"/>
              </a:rPr>
              <a:t>Атаев</a:t>
            </a:r>
            <a:r>
              <a:rPr lang="ru-RU" sz="3000" i="1" dirty="0" smtClean="0">
                <a:latin typeface="ISOCPEUR" pitchFamily="34" charset="0"/>
              </a:rPr>
              <a:t> </a:t>
            </a:r>
            <a:r>
              <a:rPr lang="ru-RU" sz="3000" i="1" dirty="0" err="1" smtClean="0">
                <a:latin typeface="ISOCPEUR" pitchFamily="34" charset="0"/>
              </a:rPr>
              <a:t>Исмайыл</a:t>
            </a:r>
            <a:r>
              <a:rPr lang="ru-RU" sz="3000" i="1" dirty="0" smtClean="0">
                <a:latin typeface="ISOCPEUR" pitchFamily="34" charset="0"/>
              </a:rPr>
              <a:t> </a:t>
            </a:r>
            <a:r>
              <a:rPr lang="ru-RU" sz="3000" i="1" dirty="0" err="1" smtClean="0">
                <a:latin typeface="ISOCPEUR" pitchFamily="34" charset="0"/>
              </a:rPr>
              <a:t>Мерданович</a:t>
            </a:r>
            <a:endParaRPr lang="ru-RU" sz="3000" i="1" dirty="0">
              <a:latin typeface="ISOCPEU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3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56809" y="638952"/>
            <a:ext cx="11552522" cy="5053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ISOCPEUR" panose="020B060402020202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1434512" y="5859679"/>
            <a:ext cx="3288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9</a:t>
            </a:r>
            <a:endParaRPr lang="ru-RU" sz="2800" dirty="0">
              <a:solidFill>
                <a:schemeClr val="tx1">
                  <a:lumMod val="65000"/>
                  <a:lumOff val="35000"/>
                </a:schemeClr>
              </a:solidFill>
              <a:latin typeface="ISOCPEUR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56809" y="2488539"/>
            <a:ext cx="31358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latin typeface="ISOCPEUR" panose="020B0604020202020204" pitchFamily="34" charset="0"/>
              </a:rPr>
              <a:t>Тестирование </a:t>
            </a:r>
            <a:r>
              <a:rPr lang="ru-RU" sz="3200" dirty="0" smtClean="0">
                <a:latin typeface="ISOCPEUR" panose="020B0604020202020204" pitchFamily="34" charset="0"/>
              </a:rPr>
              <a:t>веб-ресурса</a:t>
            </a:r>
            <a:endParaRPr lang="ru-RU" sz="3200" dirty="0">
              <a:solidFill>
                <a:srgbClr val="00B050"/>
              </a:solidFill>
              <a:latin typeface="ISOCPEUR" panose="020B0604020202020204" pitchFamily="34" charset="0"/>
            </a:endParaRPr>
          </a:p>
          <a:p>
            <a:endParaRPr lang="ru-RU" b="1" dirty="0">
              <a:latin typeface="ISOCPEUR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87" y="129604"/>
            <a:ext cx="7954485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807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56809" y="638952"/>
            <a:ext cx="11552522" cy="5053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latin typeface="ISOCPEUR" panose="020B060402020202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1144738" y="5859679"/>
            <a:ext cx="61863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10</a:t>
            </a:r>
            <a:endParaRPr lang="ru-RU" sz="2800" dirty="0">
              <a:solidFill>
                <a:schemeClr val="tx1">
                  <a:lumMod val="65000"/>
                  <a:lumOff val="35000"/>
                </a:schemeClr>
              </a:solidFill>
              <a:latin typeface="ISOCPEUR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469661" y="304284"/>
            <a:ext cx="851876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latin typeface="ISOCPEUR" panose="020B0604020202020204" pitchFamily="34" charset="0"/>
              </a:rPr>
              <a:t>Расчет надежности веб-ресурса</a:t>
            </a:r>
            <a:endParaRPr lang="ru-RU" sz="3200" dirty="0">
              <a:solidFill>
                <a:srgbClr val="00B050"/>
              </a:solidFill>
              <a:latin typeface="ISOCPEUR" panose="020B0604020202020204" pitchFamily="34" charset="0"/>
            </a:endParaRPr>
          </a:p>
          <a:p>
            <a:endParaRPr lang="ru-RU" b="1" dirty="0">
              <a:latin typeface="ISOCPEUR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84" y="1087120"/>
            <a:ext cx="9146509" cy="511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638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Видео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1222892" y="6072553"/>
            <a:ext cx="664308" cy="656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11</a:t>
            </a:r>
            <a:endParaRPr lang="ru-RU" sz="2800" dirty="0">
              <a:solidFill>
                <a:schemeClr val="tx1">
                  <a:lumMod val="65000"/>
                  <a:lumOff val="35000"/>
                </a:schemeClr>
              </a:solidFill>
              <a:latin typeface="ISOCPEUR" pitchFamily="34" charset="0"/>
            </a:endParaRPr>
          </a:p>
        </p:txBody>
      </p:sp>
      <p:pic>
        <p:nvPicPr>
          <p:cNvPr id="6" name="Атаев_Видео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2802" y="1457487"/>
            <a:ext cx="8487629" cy="4774183"/>
          </a:xfrm>
        </p:spPr>
      </p:pic>
    </p:spTree>
    <p:extLst>
      <p:ext uri="{BB962C8B-B14F-4D97-AF65-F5344CB8AC3E}">
        <p14:creationId xmlns:p14="http://schemas.microsoft.com/office/powerpoint/2010/main" val="40706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19739" y="601882"/>
            <a:ext cx="11552522" cy="54053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latin typeface="ISOCPEUR" panose="020B0604020202020204" pitchFamily="34" charset="0"/>
            </a:endParaRPr>
          </a:p>
          <a:p>
            <a:r>
              <a:rPr lang="ru-RU" sz="3600" b="1" dirty="0">
                <a:latin typeface="Calibri" panose="020F0502020204030204" pitchFamily="34" charset="0"/>
                <a:cs typeface="Calibri" panose="020F0502020204030204" pitchFamily="34" charset="0"/>
              </a:rPr>
              <a:t>Результаты дипломного проектирования</a:t>
            </a:r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ru-RU" sz="36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 Разработан </a:t>
            </a:r>
            <a:r>
              <a:rPr lang="ru-RU" sz="36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веб-ресурс  с использованием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NodeJS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ReactJS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Bootstrap </a:t>
            </a:r>
            <a:r>
              <a:rPr lang="ru-RU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в </a:t>
            </a:r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среде разработки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Visual Studio Code.</a:t>
            </a:r>
          </a:p>
          <a:p>
            <a:r>
              <a:rPr lang="ru-RU" sz="36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Рассчитана </a:t>
            </a:r>
            <a:r>
              <a:rPr lang="ru-RU" sz="36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надежность программного средства.</a:t>
            </a:r>
          </a:p>
          <a:p>
            <a:r>
              <a:rPr lang="ru-RU" sz="36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Произведено функциональное тестирование приложения.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1168186" y="5859679"/>
            <a:ext cx="59519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1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2</a:t>
            </a:r>
            <a:endParaRPr lang="ru-RU" sz="2800" dirty="0">
              <a:solidFill>
                <a:schemeClr val="tx1">
                  <a:lumMod val="65000"/>
                  <a:lumOff val="35000"/>
                </a:schemeClr>
              </a:solidFill>
              <a:latin typeface="ISOCPEU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9974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500185" y="601883"/>
            <a:ext cx="11043138" cy="5347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 smtClean="0"/>
          </a:p>
          <a:p>
            <a:r>
              <a:rPr lang="ru-RU" sz="3600" b="1" dirty="0" smtClean="0"/>
              <a:t>Результаты дипломного проектирования представлены на 59-й СНТК</a:t>
            </a:r>
          </a:p>
          <a:p>
            <a:endParaRPr lang="ru-RU" sz="3600" dirty="0" smtClean="0"/>
          </a:p>
          <a:p>
            <a:r>
              <a:rPr lang="ru-RU" sz="3600" dirty="0" err="1" smtClean="0"/>
              <a:t>Атаев</a:t>
            </a:r>
            <a:r>
              <a:rPr lang="ru-RU" sz="3600" dirty="0" smtClean="0"/>
              <a:t> И.М. Информационная система поддержки деятельности туристического агентства /И.М. </a:t>
            </a:r>
            <a:r>
              <a:rPr lang="ru-RU" sz="3600" dirty="0" err="1" smtClean="0"/>
              <a:t>Атаев</a:t>
            </a:r>
            <a:r>
              <a:rPr lang="ru-RU" sz="3600" dirty="0" smtClean="0"/>
              <a:t> // Электронные системы и технологии </a:t>
            </a:r>
            <a:r>
              <a:rPr lang="en-US" sz="3600" dirty="0" smtClean="0"/>
              <a:t>[</a:t>
            </a:r>
            <a:r>
              <a:rPr lang="ru-RU" sz="3600" dirty="0" smtClean="0"/>
              <a:t>Электронный ресурс</a:t>
            </a:r>
            <a:r>
              <a:rPr lang="en-US" sz="3600" dirty="0" smtClean="0"/>
              <a:t>]</a:t>
            </a:r>
            <a:r>
              <a:rPr lang="ru-RU" sz="3600" dirty="0" smtClean="0"/>
              <a:t>: сборник материалов </a:t>
            </a:r>
            <a:r>
              <a:rPr lang="ru-RU" sz="3600" dirty="0"/>
              <a:t>59-й научной конференции аспирантов, магистрантов и студентов </a:t>
            </a:r>
            <a:r>
              <a:rPr lang="ru-RU" sz="3600" dirty="0" smtClean="0"/>
              <a:t>БГУИР, Минск, 2023. – С. 732-733. - </a:t>
            </a:r>
            <a:r>
              <a:rPr lang="en-US" sz="3600" dirty="0" smtClean="0"/>
              <a:t> </a:t>
            </a:r>
            <a:r>
              <a:rPr lang="ru-RU" sz="3600" dirty="0" smtClean="0"/>
              <a:t>Режим доступа: </a:t>
            </a:r>
            <a:r>
              <a:rPr lang="en-US" sz="3600" dirty="0"/>
              <a:t>https://www.bsuir.by/m/12_100229_1_173624.pdf</a:t>
            </a:r>
            <a:endParaRPr lang="ru-RU" sz="3600" dirty="0" smtClean="0"/>
          </a:p>
          <a:p>
            <a:endParaRPr lang="en-US" sz="3200" dirty="0">
              <a:solidFill>
                <a:srgbClr val="00B050"/>
              </a:solidFill>
              <a:latin typeface="ISOCPEUR" panose="020B0604020202020204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1129108" y="5859679"/>
            <a:ext cx="6342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SOCPEUR" pitchFamily="34" charset="0"/>
              </a:rPr>
              <a:t>1</a:t>
            </a:r>
            <a:r>
              <a:rPr 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ISOCPEUR" pitchFamily="34" charset="0"/>
              </a:rPr>
              <a:t>3</a:t>
            </a:r>
            <a:endParaRPr lang="ru-RU" sz="2800" dirty="0">
              <a:solidFill>
                <a:prstClr val="black">
                  <a:lumMod val="65000"/>
                  <a:lumOff val="35000"/>
                </a:prstClr>
              </a:solidFill>
              <a:latin typeface="ISOCPEU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382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276756" y="0"/>
            <a:ext cx="11552522" cy="62818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latin typeface="+mn-lt"/>
              </a:rPr>
              <a:t>Цель дипломного проекта </a:t>
            </a:r>
            <a:r>
              <a:rPr lang="ru-RU" sz="3600" dirty="0">
                <a:latin typeface="+mn-lt"/>
              </a:rPr>
              <a:t>-</a:t>
            </a:r>
            <a:r>
              <a:rPr lang="en-US" sz="3600" dirty="0">
                <a:latin typeface="+mn-lt"/>
              </a:rPr>
              <a:t> </a:t>
            </a:r>
            <a:r>
              <a:rPr lang="ru-RU" sz="3600" dirty="0" smtClean="0">
                <a:latin typeface="+mn-lt"/>
              </a:rPr>
              <a:t>разработать информационную систему </a:t>
            </a:r>
            <a:r>
              <a:rPr lang="ru-RU" sz="3600" dirty="0">
                <a:latin typeface="+mn-lt"/>
              </a:rPr>
              <a:t>автоматизации деятельности туристического агентства, </a:t>
            </a:r>
            <a:r>
              <a:rPr lang="ru-RU" sz="3600" dirty="0" smtClean="0">
                <a:latin typeface="+mn-lt"/>
              </a:rPr>
              <a:t>выполняющую </a:t>
            </a:r>
            <a:r>
              <a:rPr lang="ru-RU" sz="3600" dirty="0">
                <a:latin typeface="+mn-lt"/>
              </a:rPr>
              <a:t>функции создания и управления заказами, учета финансовых операций и учета клиентов. </a:t>
            </a:r>
          </a:p>
          <a:p>
            <a:endParaRPr lang="en-US" sz="3600" dirty="0">
              <a:latin typeface="+mn-lt"/>
            </a:endParaRPr>
          </a:p>
          <a:p>
            <a:r>
              <a:rPr lang="ru-RU" sz="3600" b="1" dirty="0" smtClean="0">
                <a:latin typeface="+mn-lt"/>
              </a:rPr>
              <a:t>Актуальность </a:t>
            </a:r>
            <a:r>
              <a:rPr lang="ru-RU" sz="3600" b="1" dirty="0">
                <a:latin typeface="+mn-lt"/>
              </a:rPr>
              <a:t>темы</a:t>
            </a:r>
            <a:r>
              <a:rPr lang="ru-RU" sz="3600" dirty="0">
                <a:latin typeface="+mn-lt"/>
              </a:rPr>
              <a:t> обусловлена  </a:t>
            </a:r>
            <a:r>
              <a:rPr lang="ru-RU" sz="3600" dirty="0" smtClean="0">
                <a:latin typeface="+mn-lt"/>
              </a:rPr>
              <a:t>необходимостью развития процессов управления туристическим бизнесом для увеличения производительности и экономии человеческих, временных и финансовых ресурсов.</a:t>
            </a:r>
            <a:endParaRPr lang="ru-RU" sz="3600" dirty="0">
              <a:latin typeface="+mn-lt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1434512" y="5859679"/>
            <a:ext cx="3288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763795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latin typeface="ISOCPEUR" panose="020B0604020202020204" pitchFamily="34" charset="0"/>
              </a:rPr>
              <a:t>Задачи на дипломное проектирование</a:t>
            </a:r>
            <a:r>
              <a:rPr lang="ru-RU" dirty="0">
                <a:latin typeface="ISOCPEUR" panose="020B0604020202020204" pitchFamily="34" charset="0"/>
              </a:rPr>
              <a:t>: </a:t>
            </a:r>
            <a:r>
              <a:rPr lang="en-US" dirty="0">
                <a:latin typeface="ISOCPEUR" panose="020B0604020202020204" pitchFamily="34" charset="0"/>
              </a:rPr>
              <a:t/>
            </a:r>
            <a:br>
              <a:rPr lang="en-US" dirty="0">
                <a:latin typeface="ISOCPEUR" panose="020B0604020202020204" pitchFamily="34" charset="0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259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i="1" dirty="0" smtClean="0">
                <a:solidFill>
                  <a:prstClr val="black"/>
                </a:solidFill>
                <a:latin typeface="ISOCPEUR" pitchFamily="34" charset="0"/>
              </a:rPr>
              <a:t>Разработать </a:t>
            </a:r>
            <a:r>
              <a:rPr lang="ru-RU" i="1" dirty="0">
                <a:solidFill>
                  <a:prstClr val="black"/>
                </a:solidFill>
                <a:latin typeface="ISOCPEUR" pitchFamily="34" charset="0"/>
              </a:rPr>
              <a:t>веб-ресурс  с </a:t>
            </a:r>
            <a:r>
              <a:rPr lang="ru-RU" i="1" dirty="0">
                <a:latin typeface="ISOCPEUR" pitchFamily="34" charset="0"/>
              </a:rPr>
              <a:t>использованием </a:t>
            </a:r>
            <a:r>
              <a:rPr lang="en-US" i="1" dirty="0" err="1" smtClean="0">
                <a:latin typeface="ISOCPEUR" pitchFamily="34" charset="0"/>
              </a:rPr>
              <a:t>NodeJS</a:t>
            </a:r>
            <a:r>
              <a:rPr lang="en-US" i="1" dirty="0" smtClean="0">
                <a:latin typeface="ISOCPEUR" pitchFamily="34" charset="0"/>
              </a:rPr>
              <a:t>, </a:t>
            </a:r>
            <a:r>
              <a:rPr lang="en-US" i="1" dirty="0" err="1" smtClean="0">
                <a:latin typeface="ISOCPEUR" pitchFamily="34" charset="0"/>
              </a:rPr>
              <a:t>ReactJS</a:t>
            </a:r>
            <a:r>
              <a:rPr lang="en-US" i="1" dirty="0" smtClean="0">
                <a:latin typeface="ISOCPEUR" pitchFamily="34" charset="0"/>
              </a:rPr>
              <a:t> </a:t>
            </a:r>
            <a:r>
              <a:rPr lang="ru-RU" i="1" dirty="0" smtClean="0">
                <a:latin typeface="ISOCPEUR" pitchFamily="34" charset="0"/>
              </a:rPr>
              <a:t>и </a:t>
            </a:r>
            <a:r>
              <a:rPr lang="en-US" i="1" dirty="0">
                <a:latin typeface="ISOCPEUR" pitchFamily="34" charset="0"/>
              </a:rPr>
              <a:t>Bootstrap</a:t>
            </a:r>
            <a:r>
              <a:rPr lang="en-US" i="1" dirty="0" smtClean="0">
                <a:latin typeface="ISOCPEUR" pitchFamily="34" charset="0"/>
              </a:rPr>
              <a:t> </a:t>
            </a:r>
            <a:r>
              <a:rPr lang="ru-RU" i="1" dirty="0" smtClean="0">
                <a:latin typeface="ISOCPEUR" pitchFamily="34" charset="0"/>
              </a:rPr>
              <a:t>в </a:t>
            </a:r>
            <a:r>
              <a:rPr lang="ru-RU" i="1" dirty="0">
                <a:latin typeface="ISOCPEUR" pitchFamily="34" charset="0"/>
              </a:rPr>
              <a:t>среде разработки </a:t>
            </a:r>
            <a:r>
              <a:rPr lang="en-US" i="1" dirty="0">
                <a:latin typeface="ISOCPEUR" pitchFamily="34" charset="0"/>
              </a:rPr>
              <a:t>Visual Studio Code.</a:t>
            </a:r>
          </a:p>
          <a:p>
            <a:pPr marL="514350" indent="-514350">
              <a:buFont typeface="+mj-lt"/>
              <a:buAutoNum type="arabicPeriod"/>
            </a:pPr>
            <a:r>
              <a:rPr lang="ru-RU" i="1" dirty="0">
                <a:solidFill>
                  <a:prstClr val="black"/>
                </a:solidFill>
                <a:latin typeface="ISOCPEUR" pitchFamily="34" charset="0"/>
              </a:rPr>
              <a:t>Рассчитать надежность программного </a:t>
            </a:r>
            <a:r>
              <a:rPr lang="ru-RU" i="1" dirty="0" smtClean="0">
                <a:solidFill>
                  <a:prstClr val="black"/>
                </a:solidFill>
                <a:latin typeface="ISOCPEUR" pitchFamily="34" charset="0"/>
              </a:rPr>
              <a:t>средства.</a:t>
            </a:r>
            <a:endParaRPr lang="ru-RU" i="1" dirty="0">
              <a:solidFill>
                <a:prstClr val="black"/>
              </a:solidFill>
              <a:latin typeface="ISOCPEUR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i="1" dirty="0">
                <a:solidFill>
                  <a:prstClr val="black"/>
                </a:solidFill>
                <a:latin typeface="ISOCPEUR" pitchFamily="34" charset="0"/>
              </a:rPr>
              <a:t>Произвести его функциональное тестирование</a:t>
            </a:r>
            <a:r>
              <a:rPr lang="ru-RU" i="1" dirty="0" smtClean="0">
                <a:solidFill>
                  <a:prstClr val="black"/>
                </a:solidFill>
                <a:latin typeface="ISOCPEUR" pitchFamily="34" charset="0"/>
              </a:rPr>
              <a:t>.</a:t>
            </a:r>
            <a:r>
              <a:rPr lang="ru-RU" i="1" dirty="0">
                <a:solidFill>
                  <a:prstClr val="black"/>
                </a:solidFill>
                <a:latin typeface="ISOCPEUR" pitchFamily="34" charset="0"/>
              </a:rPr>
              <a:t/>
            </a:r>
            <a:br>
              <a:rPr lang="ru-RU" i="1" dirty="0">
                <a:solidFill>
                  <a:prstClr val="black"/>
                </a:solidFill>
                <a:latin typeface="ISOCPEUR" pitchFamily="34" charset="0"/>
              </a:rPr>
            </a:br>
            <a:endParaRPr lang="ru-RU" sz="3200" dirty="0">
              <a:latin typeface="ISOCPEUR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1497035" y="5677783"/>
            <a:ext cx="328863" cy="1180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9362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79132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ISOCPEUR" pitchFamily="34" charset="0"/>
              </a:rPr>
              <a:t>Диаграмма Вариантов Использования</a:t>
            </a: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1434512" y="5859679"/>
            <a:ext cx="3288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3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30" y="925576"/>
            <a:ext cx="8562350" cy="543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052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27259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ISOCPEUR" pitchFamily="34" charset="0"/>
              </a:rPr>
              <a:t>Диаграмма Последовательности</a:t>
            </a: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1434512" y="5859679"/>
            <a:ext cx="3288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4</a:t>
            </a:r>
            <a:endParaRPr lang="ru-RU" sz="2800" dirty="0">
              <a:solidFill>
                <a:schemeClr val="tx1">
                  <a:lumMod val="65000"/>
                  <a:lumOff val="35000"/>
                </a:schemeClr>
              </a:solidFill>
              <a:latin typeface="ISOCPEUR" pitchFamily="34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2180442" y="1265649"/>
            <a:ext cx="7080787" cy="459403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491110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27259" y="0"/>
            <a:ext cx="8229600" cy="1143000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ISOCPEUR" pitchFamily="34" charset="0"/>
              </a:rPr>
              <a:t>Структурная схема</a:t>
            </a: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1434512" y="5859679"/>
            <a:ext cx="3288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5</a:t>
            </a:r>
            <a:endParaRPr lang="ru-RU" sz="2800" dirty="0">
              <a:solidFill>
                <a:schemeClr val="tx1">
                  <a:lumMod val="65000"/>
                  <a:lumOff val="35000"/>
                </a:schemeClr>
              </a:solidFill>
              <a:latin typeface="ISOCPEUR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10" y="932360"/>
            <a:ext cx="7787444" cy="528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939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7259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ISOCPEUR" pitchFamily="34" charset="0"/>
              </a:rPr>
              <a:t>Алгоритм работы пользователя</a:t>
            </a: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1434512" y="5859679"/>
            <a:ext cx="3288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6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85" y="1035049"/>
            <a:ext cx="7102415" cy="54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844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7259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ISOCPEUR" pitchFamily="34" charset="0"/>
              </a:rPr>
              <a:t>Эскизы страниц веб-ресурса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83101" y="6027672"/>
            <a:ext cx="4366563" cy="450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ISOCPEUR" pitchFamily="34" charset="0"/>
              </a:rPr>
              <a:t>Главная страница</a:t>
            </a: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6418458" y="3270930"/>
            <a:ext cx="4646685" cy="450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ISOCPEUR" pitchFamily="34" charset="0"/>
              </a:rPr>
              <a:t>Страница </a:t>
            </a:r>
            <a:r>
              <a:rPr lang="ru-RU" sz="2000" dirty="0" smtClean="0">
                <a:latin typeface="ISOCPEUR" pitchFamily="34" charset="0"/>
              </a:rPr>
              <a:t>каталог</a:t>
            </a:r>
            <a:r>
              <a:rPr lang="en-US" sz="2000" dirty="0" smtClean="0">
                <a:latin typeface="ISOCPEUR" pitchFamily="34" charset="0"/>
              </a:rPr>
              <a:t> </a:t>
            </a:r>
            <a:r>
              <a:rPr lang="ru-RU" sz="2000" dirty="0" smtClean="0">
                <a:latin typeface="ISOCPEUR" pitchFamily="34" charset="0"/>
              </a:rPr>
              <a:t>туров</a:t>
            </a:r>
            <a:endParaRPr lang="ru-RU" sz="2000" dirty="0">
              <a:latin typeface="ISOCPEUR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6418458" y="6027672"/>
            <a:ext cx="5253332" cy="450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ISOCPEUR" pitchFamily="34" charset="0"/>
              </a:rPr>
              <a:t>Страница </a:t>
            </a:r>
            <a:r>
              <a:rPr lang="ru-RU" sz="2000" dirty="0" smtClean="0">
                <a:latin typeface="ISOCPEUR" pitchFamily="34" charset="0"/>
              </a:rPr>
              <a:t>бронирование тура</a:t>
            </a:r>
            <a:endParaRPr lang="ru-RU" sz="2000" dirty="0">
              <a:latin typeface="ISOCPEUR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1434512" y="5859679"/>
            <a:ext cx="3288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7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968" y="1064504"/>
            <a:ext cx="4544832" cy="212735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68" y="3191859"/>
            <a:ext cx="4544834" cy="26260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50" y="3721780"/>
            <a:ext cx="4069908" cy="21378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575" y="1064504"/>
            <a:ext cx="4522449" cy="212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854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327259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ISOCPEUR" pitchFamily="34" charset="0"/>
              </a:rPr>
              <a:t>Эскизы страниц веб-ресурса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093968" y="3270930"/>
            <a:ext cx="4366563" cy="450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ISOCPEUR" pitchFamily="34" charset="0"/>
              </a:rPr>
              <a:t>Страница </a:t>
            </a:r>
            <a:r>
              <a:rPr lang="ru-RU" sz="2000" dirty="0" smtClean="0">
                <a:latin typeface="ISOCPEUR" pitchFamily="34" charset="0"/>
              </a:rPr>
              <a:t>оплаты тура</a:t>
            </a:r>
            <a:endParaRPr lang="ru-RU" sz="2000" dirty="0">
              <a:latin typeface="ISOCPEUR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6418458" y="3270930"/>
            <a:ext cx="4646685" cy="450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ISOCPEUR" pitchFamily="34" charset="0"/>
              </a:rPr>
              <a:t>Страница </a:t>
            </a:r>
            <a:r>
              <a:rPr lang="ru-RU" sz="2000" dirty="0" smtClean="0">
                <a:latin typeface="ISOCPEUR" pitchFamily="34" charset="0"/>
              </a:rPr>
              <a:t>забронированных туров пользователя</a:t>
            </a:r>
            <a:endParaRPr lang="ru-RU" sz="2000" dirty="0">
              <a:latin typeface="ISOCPEUR" pitchFamily="34" charset="0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98648" y="6186330"/>
            <a:ext cx="4367672" cy="450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ISOCPEUR" pitchFamily="34" charset="0"/>
              </a:rPr>
              <a:t>Страница О нас</a:t>
            </a: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6555643" y="6163470"/>
            <a:ext cx="4509500" cy="450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 smtClean="0">
                <a:latin typeface="ISOCPEUR" pitchFamily="34" charset="0"/>
              </a:rPr>
              <a:t>Страница администратора</a:t>
            </a:r>
            <a:endParaRPr lang="ru-RU" sz="2000" dirty="0">
              <a:latin typeface="ISOCPEUR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1473589" y="5896809"/>
            <a:ext cx="3288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PEUR" pitchFamily="34" charset="0"/>
              </a:rPr>
              <a:t>8</a:t>
            </a:r>
            <a:endParaRPr lang="ru-RU" sz="2800" dirty="0">
              <a:solidFill>
                <a:schemeClr val="tx1">
                  <a:lumMod val="65000"/>
                  <a:lumOff val="35000"/>
                </a:schemeClr>
              </a:solidFill>
              <a:latin typeface="ISOCPEUR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20" y="1007012"/>
            <a:ext cx="4462864" cy="227354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559" y="1096128"/>
            <a:ext cx="5880461" cy="20027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131" y="3823493"/>
            <a:ext cx="5459315" cy="239082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967" y="3823909"/>
            <a:ext cx="4072353" cy="233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463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</TotalTime>
  <Words>237</Words>
  <Application>Microsoft Office PowerPoint</Application>
  <PresentationFormat>Широкоэкранный</PresentationFormat>
  <Paragraphs>48</Paragraphs>
  <Slides>14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ISOCPEUR</vt:lpstr>
      <vt:lpstr>Тема Office</vt:lpstr>
      <vt:lpstr>Информационная система поддержки деятельности туристического агентства</vt:lpstr>
      <vt:lpstr>Презентация PowerPoint</vt:lpstr>
      <vt:lpstr>Задачи на дипломное проектирование:  </vt:lpstr>
      <vt:lpstr>Диаграмма Вариантов Использования</vt:lpstr>
      <vt:lpstr>Диаграмма Последовательности</vt:lpstr>
      <vt:lpstr>Структурная схема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Видео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Веб-ресурс проката  и экскурсий на электроавтомобилях</dc:title>
  <dc:creator>| xG.H.O.S.Tx |</dc:creator>
  <cp:lastModifiedBy>admin</cp:lastModifiedBy>
  <cp:revision>118</cp:revision>
  <dcterms:created xsi:type="dcterms:W3CDTF">2022-12-08T07:58:17Z</dcterms:created>
  <dcterms:modified xsi:type="dcterms:W3CDTF">2023-05-21T18:18:52Z</dcterms:modified>
</cp:coreProperties>
</file>